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6"/>
  </p:notesMasterIdLst>
  <p:sldIdLst>
    <p:sldId id="314" r:id="rId5"/>
    <p:sldId id="319" r:id="rId6"/>
    <p:sldId id="410" r:id="rId7"/>
    <p:sldId id="317" r:id="rId8"/>
    <p:sldId id="428" r:id="rId9"/>
    <p:sldId id="316" r:id="rId10"/>
    <p:sldId id="437" r:id="rId11"/>
    <p:sldId id="420" r:id="rId12"/>
    <p:sldId id="320" r:id="rId13"/>
    <p:sldId id="365" r:id="rId14"/>
    <p:sldId id="348" r:id="rId15"/>
    <p:sldId id="373" r:id="rId16"/>
    <p:sldId id="456" r:id="rId17"/>
    <p:sldId id="418" r:id="rId18"/>
    <p:sldId id="455" r:id="rId19"/>
    <p:sldId id="414" r:id="rId20"/>
    <p:sldId id="321" r:id="rId21"/>
    <p:sldId id="415" r:id="rId22"/>
    <p:sldId id="322" r:id="rId23"/>
    <p:sldId id="416" r:id="rId24"/>
    <p:sldId id="396" r:id="rId25"/>
    <p:sldId id="397" r:id="rId26"/>
    <p:sldId id="341" r:id="rId27"/>
    <p:sldId id="409" r:id="rId28"/>
    <p:sldId id="412" r:id="rId29"/>
    <p:sldId id="398" r:id="rId30"/>
    <p:sldId id="399" r:id="rId31"/>
    <p:sldId id="400" r:id="rId32"/>
    <p:sldId id="401" r:id="rId33"/>
    <p:sldId id="417" r:id="rId34"/>
    <p:sldId id="421" r:id="rId35"/>
    <p:sldId id="422" r:id="rId36"/>
    <p:sldId id="323" r:id="rId37"/>
    <p:sldId id="378" r:id="rId38"/>
    <p:sldId id="423" r:id="rId39"/>
    <p:sldId id="345" r:id="rId40"/>
    <p:sldId id="424" r:id="rId41"/>
    <p:sldId id="338" r:id="rId42"/>
    <p:sldId id="340" r:id="rId43"/>
    <p:sldId id="425" r:id="rId44"/>
    <p:sldId id="339" r:id="rId45"/>
    <p:sldId id="426" r:id="rId46"/>
    <p:sldId id="427" r:id="rId47"/>
    <p:sldId id="402" r:id="rId48"/>
    <p:sldId id="337" r:id="rId49"/>
    <p:sldId id="344" r:id="rId50"/>
    <p:sldId id="342" r:id="rId51"/>
    <p:sldId id="353" r:id="rId52"/>
    <p:sldId id="347" r:id="rId53"/>
    <p:sldId id="354" r:id="rId54"/>
    <p:sldId id="355" r:id="rId55"/>
    <p:sldId id="393" r:id="rId56"/>
    <p:sldId id="394" r:id="rId57"/>
    <p:sldId id="395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449" r:id="rId70"/>
    <p:sldId id="450" r:id="rId71"/>
    <p:sldId id="451" r:id="rId72"/>
    <p:sldId id="452" r:id="rId73"/>
    <p:sldId id="453" r:id="rId74"/>
    <p:sldId id="454" r:id="rId7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28"/>
            <p14:sldId id="316"/>
            <p14:sldId id="437"/>
            <p14:sldId id="420"/>
            <p14:sldId id="320"/>
            <p14:sldId id="365"/>
            <p14:sldId id="348"/>
            <p14:sldId id="373"/>
            <p14:sldId id="456"/>
            <p14:sldId id="418"/>
            <p14:sldId id="455"/>
            <p14:sldId id="414"/>
            <p14:sldId id="321"/>
            <p14:sldId id="415"/>
            <p14:sldId id="322"/>
            <p14:sldId id="416"/>
          </p14:sldIdLst>
        </p14:section>
        <p14:section name="Data" id="{5C431F36-3D7F-4BFB-A2C6-90614511EFFF}">
          <p14:sldIdLst>
            <p14:sldId id="396"/>
            <p14:sldId id="397"/>
            <p14:sldId id="341"/>
            <p14:sldId id="409"/>
            <p14:sldId id="412"/>
            <p14:sldId id="398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417"/>
            <p14:sldId id="421"/>
            <p14:sldId id="422"/>
            <p14:sldId id="323"/>
            <p14:sldId id="378"/>
            <p14:sldId id="423"/>
            <p14:sldId id="345"/>
            <p14:sldId id="424"/>
            <p14:sldId id="338"/>
            <p14:sldId id="340"/>
            <p14:sldId id="425"/>
            <p14:sldId id="339"/>
            <p14:sldId id="426"/>
            <p14:sldId id="427"/>
          </p14:sldIdLst>
        </p14:section>
        <p14:section name="Plan" id="{10BBFB79-71CB-43CD-AE13-F2B7FC434C24}">
          <p14:sldIdLst>
            <p14:sldId id="402"/>
            <p14:sldId id="337"/>
          </p14:sldIdLst>
        </p14:section>
        <p14:section name="Extra" id="{859EB30E-8B78-4614-BECE-40EA25D87353}">
          <p14:sldIdLst>
            <p14:sldId id="344"/>
            <p14:sldId id="342"/>
            <p14:sldId id="353"/>
            <p14:sldId id="347"/>
            <p14:sldId id="354"/>
            <p14:sldId id="355"/>
            <p14:sldId id="393"/>
            <p14:sldId id="394"/>
            <p14:sldId id="395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上層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4953088610402573"/>
          <c:w val="0.90286351706036749"/>
          <c:h val="0.75107537614136266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的複本.xlsm]工作表2'!$AC$11:$AW$11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2-4C84-84B0-0478734CE5C1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的複本.xlsm]工作表2'!$AC$15:$AW$15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2-4C84-84B0-0478734CE5C1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的複本.xlsm]工作表2'!$AC$31:$AW$31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2-4C84-84B0-0478734CE5C1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的複本.xlsm]工作表2'!$AC$39:$AW$39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B2-4C84-84B0-0478734CE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下層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025371828521417E-2"/>
          <c:y val="0.30884924838940586"/>
          <c:w val="0.9155301837270341"/>
          <c:h val="0.58767568599379627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的複本.xlsm]工作表2'!$AC$13:$AW$13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C-4A2F-B00A-5FC957BB0690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的複本.xlsm]工作表2'!$AC$17:$AW$17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C-4A2F-B00A-5FC957BB0690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的複本.xlsm]工作表2'!$AC$33:$AW$33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C-4A2F-B00A-5FC957BB0690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的複本.xlsm]工作表2'!$AC$41:$AW$41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2C-4A2F-B00A-5FC957BB0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  <c:max val="7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為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4" Type="http://schemas.openxmlformats.org/officeDocument/2006/relationships/image" Target="../media/image1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4" Type="http://schemas.openxmlformats.org/officeDocument/2006/relationships/image" Target="../media/image1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下層筋都有可能</a:t>
            </a:r>
            <a:endParaRPr lang="en-US" altLang="zh-TW" dirty="0"/>
          </a:p>
          <a:p>
            <a:r>
              <a:rPr lang="zh-TW" altLang="en-US" dirty="0"/>
              <a:t>梁長影響 </a:t>
            </a:r>
            <a:r>
              <a:rPr lang="en-US" altLang="zh-TW" dirty="0"/>
              <a:t>Moment Decay &amp; </a:t>
            </a:r>
            <a:r>
              <a:rPr lang="en-US" altLang="zh-TW" dirty="0" err="1"/>
              <a:t>Ld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27=&gt;11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混凝土強度越高效果越好</a:t>
            </a:r>
            <a:endParaRPr lang="en-US" altLang="zh-TW" dirty="0"/>
          </a:p>
          <a:p>
            <a:r>
              <a:rPr lang="zh-TW" altLang="en-US" dirty="0"/>
              <a:t>重力需考慮樓版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4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手做一次模型</a:t>
            </a:r>
          </a:p>
          <a:p>
            <a:r>
              <a:rPr lang="zh-TW" altLang="en-US" dirty="0">
                <a:effectLst/>
              </a:rPr>
              <a:t>開發程式 </a:t>
            </a:r>
            <a:r>
              <a:rPr lang="en-US" dirty="0">
                <a:effectLst/>
              </a:rPr>
              <a:t>for </a:t>
            </a:r>
            <a:r>
              <a:rPr lang="en-US" dirty="0" err="1">
                <a:effectLst/>
              </a:rPr>
              <a:t>etabs</a:t>
            </a:r>
            <a:r>
              <a:rPr lang="en-US" dirty="0">
                <a:effectLst/>
              </a:rPr>
              <a:t> 2016</a:t>
            </a:r>
          </a:p>
          <a:p>
            <a:r>
              <a:rPr lang="zh-TW" altLang="en-US" dirty="0">
                <a:effectLst/>
              </a:rPr>
              <a:t>塑絞設定</a:t>
            </a:r>
          </a:p>
          <a:p>
            <a:pPr lvl="1"/>
            <a:r>
              <a:rPr lang="en-US" dirty="0">
                <a:effectLst/>
              </a:rPr>
              <a:t>TEASPA</a:t>
            </a:r>
          </a:p>
          <a:p>
            <a:pPr lvl="1"/>
            <a:r>
              <a:rPr lang="en-US" dirty="0">
                <a:effectLst/>
              </a:rPr>
              <a:t>SERCB</a:t>
            </a:r>
          </a:p>
          <a:p>
            <a:pPr lvl="1"/>
            <a:r>
              <a:rPr lang="zh-TW" altLang="en-US" dirty="0">
                <a:effectLst/>
              </a:rPr>
              <a:t>遲滯迴圈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60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814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7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傳統斷筋 </a:t>
            </a:r>
            <a:r>
              <a:rPr lang="en-US" altLang="zh-TW" dirty="0">
                <a:effectLst/>
              </a:rPr>
              <a:t>max(</a:t>
            </a:r>
            <a:r>
              <a:rPr lang="en-US" altLang="zh-TW" dirty="0" err="1">
                <a:effectLst/>
              </a:rPr>
              <a:t>ld</a:t>
            </a:r>
            <a:r>
              <a:rPr lang="en-US" altLang="zh-TW" dirty="0">
                <a:effectLst/>
              </a:rPr>
              <a:t>, 1/3 span)</a:t>
            </a:r>
          </a:p>
          <a:p>
            <a:pPr lvl="1"/>
            <a:r>
              <a:rPr lang="zh-TW" altLang="en-US" dirty="0">
                <a:effectLst/>
              </a:rPr>
              <a:t>簡算法延伸長度比梁長還長 取最大直接配</a:t>
            </a:r>
          </a:p>
          <a:p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效果不好的地方用傳統斷筋</a:t>
            </a:r>
          </a:p>
          <a:p>
            <a:pPr lvl="1"/>
            <a:r>
              <a:rPr lang="en-US" altLang="zh-TW" dirty="0">
                <a:effectLst/>
              </a:rPr>
              <a:t>93.50 =&gt; 93.23</a:t>
            </a:r>
          </a:p>
          <a:p>
            <a:pPr lvl="1"/>
            <a:r>
              <a:rPr lang="en-US" altLang="zh-TW" dirty="0">
                <a:effectLst/>
              </a:rPr>
              <a:t>101.04 =&gt; 97.80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五點斷筋 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58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0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emf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69.emf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0.emf"/><Relationship Id="rId4" Type="http://schemas.openxmlformats.org/officeDocument/2006/relationships/image" Target="../media/image9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9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134.emf"/><Relationship Id="rId7" Type="http://schemas.openxmlformats.org/officeDocument/2006/relationships/image" Target="../media/image131.wmf"/><Relationship Id="rId12" Type="http://schemas.openxmlformats.org/officeDocument/2006/relationships/image" Target="../media/image135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133.wmf"/><Relationship Id="rId5" Type="http://schemas.openxmlformats.org/officeDocument/2006/relationships/image" Target="../media/image130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132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144.emf"/><Relationship Id="rId7" Type="http://schemas.openxmlformats.org/officeDocument/2006/relationships/image" Target="../media/image142.wmf"/><Relationship Id="rId12" Type="http://schemas.openxmlformats.org/officeDocument/2006/relationships/image" Target="../media/image145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133.wmf"/><Relationship Id="rId5" Type="http://schemas.openxmlformats.org/officeDocument/2006/relationships/image" Target="../media/image141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43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6057836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195000"/>
              </p:ext>
            </p:extLst>
          </p:nvPr>
        </p:nvGraphicFramePr>
        <p:xfrm>
          <a:off x="1778002" y="272016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Equation" r:id="rId3" imgW="4559040" imgH="761760" progId="Equation.DSMT4">
                  <p:embed/>
                </p:oleObj>
              </mc:Choice>
              <mc:Fallback>
                <p:oleObj name="Equation" r:id="rId3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8002" y="272016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983893"/>
              </p:ext>
            </p:extLst>
          </p:nvPr>
        </p:nvGraphicFramePr>
        <p:xfrm>
          <a:off x="1778002" y="1992840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8002" y="1992840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762" y="1362131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859324" y="2001908"/>
                <a:ext cx="1853520" cy="494431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u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p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D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24" y="2001908"/>
                <a:ext cx="1853520" cy="494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59324" y="2588650"/>
                <a:ext cx="5037405" cy="83984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max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24" y="2588650"/>
                <a:ext cx="5037405" cy="839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839788" y="3881552"/>
            <a:ext cx="7961905" cy="1700541"/>
            <a:chOff x="1786084" y="3881552"/>
            <a:chExt cx="7961905" cy="170054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" b="61848"/>
            <a:stretch/>
          </p:blipFill>
          <p:spPr>
            <a:xfrm>
              <a:off x="1786084" y="3881552"/>
              <a:ext cx="7961905" cy="170054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179674" y="4227795"/>
              <a:ext cx="7377223" cy="859867"/>
            </a:xfrm>
            <a:prstGeom prst="rect">
              <a:avLst/>
            </a:prstGeom>
            <a:solidFill>
              <a:srgbClr val="F7F7F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" name="直線單箭頭接點 9"/>
          <p:cNvCxnSpPr/>
          <p:nvPr/>
        </p:nvCxnSpPr>
        <p:spPr>
          <a:xfrm>
            <a:off x="6031592" y="2588650"/>
            <a:ext cx="808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192525" y="2374937"/>
            <a:ext cx="192392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&gt;2h, Consider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67823" y="5944539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39788" y="5944541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459533" y="6362622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69955" y="6356350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6879265" y="6150444"/>
            <a:ext cx="808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040198" y="5965778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7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Shear Rebar Area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39563" y="4221126"/>
            <a:ext cx="1967023" cy="871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937A24-DC6B-4570-BE27-4F9675294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3D418F-F2CF-414C-A2DD-68737E55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81" y="1148047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Bar-Cut-Off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235303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6" imgW="203040" imgH="609480" progId="Equation.DSMT4">
                  <p:embed/>
                </p:oleObj>
              </mc:Choice>
              <mc:Fallback>
                <p:oleObj name="Equation" r:id="rId6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02008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985782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10" imgW="190440" imgH="609480" progId="Equation.DSMT4">
                  <p:embed/>
                </p:oleObj>
              </mc:Choice>
              <mc:Fallback>
                <p:oleObj name="Equation" r:id="rId10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78276B-6717-40D6-B9CB-FA0CC9DBD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5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36A19C-4C48-48E4-AE70-577192F09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1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45114" y="3384790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102.5%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46103" y="1948741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93.5%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19842" y="3384790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31" y="2699720"/>
            <a:ext cx="4323319" cy="2116400"/>
          </a:xfrm>
          <a:prstGeom prst="rect">
            <a:avLst/>
          </a:prstGeom>
        </p:spPr>
      </p:pic>
      <p:sp>
        <p:nvSpPr>
          <p:cNvPr id="21" name="文字版面配置區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BETA VERSION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2428" y="2008405"/>
            <a:ext cx="1393062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9349" y="2355705"/>
            <a:ext cx="1981773" cy="180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035516" y="4882896"/>
            <a:ext cx="107978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551817" y="4881477"/>
            <a:ext cx="100764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93.5%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125160" y="5754043"/>
            <a:ext cx="100283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1"/>
                </a:solidFill>
              </a:rPr>
              <a:t>97.8%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551817" y="5754043"/>
            <a:ext cx="100764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1"/>
                </a:solidFill>
              </a:rPr>
              <a:t>93.2%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81243" y="4308760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6094069" y="1270000"/>
            <a:ext cx="0" cy="508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064171" y="1435372"/>
            <a:ext cx="204511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 MULTI CUT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8377256" y="1437270"/>
            <a:ext cx="347620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TRATIONAL REPLACE?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>
            <a:off x="7561294" y="5436220"/>
            <a:ext cx="0" cy="382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9990235" y="5442913"/>
            <a:ext cx="0" cy="382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31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D23326-7C52-441D-A569-7DA479ECB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6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415934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216341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70075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5643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038922" y="1421305"/>
            <a:ext cx="3598164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6509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564356" cy="112646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2838004" y="1421305"/>
            <a:ext cx="209415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6600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5352" y="2463002"/>
            <a:ext cx="13314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088813" y="4149356"/>
            <a:ext cx="224837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789091" y="2025380"/>
            <a:ext cx="2314095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5766001" cy="1440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61922" y="3030097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127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66" y="1163"/>
            <a:ext cx="1275613" cy="19778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644" y="179055"/>
            <a:ext cx="1981773" cy="180000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3219644" y="1764877"/>
            <a:ext cx="0" cy="42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80" y="3074060"/>
            <a:ext cx="4550420" cy="283997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875189" y="694642"/>
            <a:ext cx="173541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Decay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2630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579771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76011" y="697335"/>
            <a:ext cx="10075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93743" y="2204324"/>
            <a:ext cx="15125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208172" y="694642"/>
            <a:ext cx="2702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5872716" y="3753293"/>
            <a:ext cx="786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90" y="2200300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690" y="4154896"/>
            <a:ext cx="3559819" cy="124886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31383" y="3483043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Model Assume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12" y="1586718"/>
            <a:ext cx="7654088" cy="12393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675" y="4837043"/>
            <a:ext cx="3559819" cy="12393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18" y="3050638"/>
            <a:ext cx="5968529" cy="34882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675" y="3731447"/>
            <a:ext cx="4485563" cy="8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41D2B-97E1-0641-A813-C5231409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Hinge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0214-5B6A-8446-A115-A2A591A2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36" y="2502637"/>
            <a:ext cx="3086100" cy="125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2456" y="3434316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2456" y="319176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727712" y="3197076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0574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89489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2456" y="2502637"/>
            <a:ext cx="18748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67329" y="2502637"/>
            <a:ext cx="0" cy="527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7329" y="3030279"/>
            <a:ext cx="186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31571" y="2371060"/>
            <a:ext cx="0" cy="659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31571" y="2371060"/>
            <a:ext cx="1896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2456" y="4136065"/>
            <a:ext cx="1093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85837" y="41360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85837" y="4635795"/>
            <a:ext cx="35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781412" y="4008475"/>
            <a:ext cx="0" cy="61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781414" y="4019107"/>
            <a:ext cx="946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05746" y="243352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370130" y="2420234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95166" y="296648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65511" y="2961167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7105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9126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58948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11633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271051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27087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1038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05746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11038" y="3369190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27087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70130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29516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65511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71051" y="3372515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16339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16339" y="3191762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1038" y="318844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70130" y="3191761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27087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95166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65511" y="319604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71051" y="319301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092456" y="3186444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2456" y="3734315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91935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23206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2%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2A8ED2-640F-44D0-B1E2-61A66D9AE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版面配置區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1D CUT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pSp>
        <p:nvGrpSpPr>
          <p:cNvPr id="3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" name="Straight Connector 33"/>
          <p:cNvCxnSpPr>
            <a:stCxn id="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8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Connector 52"/>
          <p:cNvCxnSpPr>
            <a:stCxn id="8" idx="6"/>
          </p:cNvCxnSpPr>
          <p:nvPr/>
        </p:nvCxnSpPr>
        <p:spPr>
          <a:xfrm flipV="1">
            <a:off x="3091525" y="5614006"/>
            <a:ext cx="2764152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/>
          <p:cNvCxnSpPr>
            <a:stCxn id="12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16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" name="Straight Connector 60"/>
          <p:cNvCxnSpPr>
            <a:stCxn id="16" idx="6"/>
          </p:cNvCxnSpPr>
          <p:nvPr/>
        </p:nvCxnSpPr>
        <p:spPr>
          <a:xfrm flipV="1">
            <a:off x="6866342" y="5614006"/>
            <a:ext cx="2128189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4"/>
          <p:cNvCxnSpPr>
            <a:stCxn id="20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24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2"/>
          <p:cNvCxnSpPr/>
          <p:nvPr/>
        </p:nvCxnSpPr>
        <p:spPr>
          <a:xfrm flipV="1">
            <a:off x="2901662" y="4369777"/>
            <a:ext cx="0" cy="106206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7"/>
          <p:cNvCxnSpPr/>
          <p:nvPr/>
        </p:nvCxnSpPr>
        <p:spPr>
          <a:xfrm flipV="1">
            <a:off x="6687846" y="5178669"/>
            <a:ext cx="0" cy="253174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305" y="463500"/>
            <a:ext cx="4257890" cy="48314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55" y="1885464"/>
            <a:ext cx="4559822" cy="32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20" y="2719552"/>
            <a:ext cx="2562225" cy="17049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3870" y="1995697"/>
            <a:ext cx="2594621" cy="26296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GEOMETRY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3870" y="1425469"/>
            <a:ext cx="18748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72173" y="1994800"/>
            <a:ext cx="159755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 =&gt; 0.1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9597" y="1380990"/>
            <a:ext cx="2003112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0" y="4883739"/>
            <a:ext cx="3923416" cy="11782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67703" y="1994800"/>
            <a:ext cx="2827056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E2K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REBAR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38149" y="1378444"/>
            <a:ext cx="257217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THOUSANDS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89763" y="2999942"/>
            <a:ext cx="12931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ACI 318-05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249" y="3440149"/>
            <a:ext cx="3925877" cy="16769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793"/>
          <a:stretch/>
        </p:blipFill>
        <p:spPr>
          <a:xfrm>
            <a:off x="8267703" y="5235704"/>
            <a:ext cx="3776663" cy="1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7" y="2712877"/>
            <a:ext cx="1916963" cy="140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blipFill>
                <a:blip r:embed="rId3"/>
                <a:stretch>
                  <a:fillRect l="-7619" t="-4661" r="-25079" b="-42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45" y="2712879"/>
            <a:ext cx="1916963" cy="167733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2712879"/>
            <a:ext cx="1916963" cy="167733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631" y="2712879"/>
            <a:ext cx="1916963" cy="140106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947745" y="4880795"/>
            <a:ext cx="3282694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spacing &lt; MIN_SPACING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802" y="4880795"/>
            <a:ext cx="18129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S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09631" y="4880795"/>
            <a:ext cx="2044791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DOUBLE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47745" y="554509"/>
            <a:ext cx="4476931" cy="6463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r>
              <a:rPr lang="en-US" altLang="zh-TW" dirty="0"/>
              <a:t>STIRRUP_REBAR = ['#4', '2#4', '2#5', '2#6']</a:t>
            </a:r>
          </a:p>
          <a:p>
            <a:r>
              <a:rPr lang="en-US" altLang="zh-TW" dirty="0"/>
              <a:t>STIRRUP_SPACING = [10, 12, 15, 18, 20, 25, 30]</a:t>
            </a:r>
          </a:p>
        </p:txBody>
      </p:sp>
    </p:spTree>
    <p:extLst>
      <p:ext uri="{BB962C8B-B14F-4D97-AF65-F5344CB8AC3E}">
        <p14:creationId xmlns:p14="http://schemas.microsoft.com/office/powerpoint/2010/main" val="12733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2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2" y="2712879"/>
            <a:ext cx="4476207" cy="167733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985288" y="1270996"/>
            <a:ext cx="2777748" cy="75713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TOP_BAR = ['#7', '#8', '#10']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DB_SPACING = 1.5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一台梁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951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82251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625" y="1632210"/>
            <a:ext cx="5256212" cy="43434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23717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741873" y="3342901"/>
            <a:ext cx="1714501" cy="11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785336" y="3426143"/>
            <a:ext cx="1019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492131" y="3341077"/>
            <a:ext cx="1714501" cy="111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23717" y="2007577"/>
            <a:ext cx="1044698" cy="10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6541" y="200441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458548" y="2009040"/>
            <a:ext cx="1764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491043" y="2015697"/>
            <a:ext cx="1044698" cy="1025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83867" y="201253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725874" y="2017160"/>
            <a:ext cx="1764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42438" y="3587263"/>
            <a:ext cx="171777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SIZE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2" y="2708973"/>
            <a:ext cx="4476207" cy="167733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3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82908" y="555166"/>
            <a:ext cx="2220351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SECOND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984682" y="1276544"/>
            <a:ext cx="2827056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一台梁</a:t>
            </a:r>
            <a:endParaRPr lang="en-US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any size &lt; max size 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max SIZE &amp; NUM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8982908" y="2713313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068011" y="3080827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982908" y="3433652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54" y="3837467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>
            <a:off x="10068011" y="2366073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646" y="955424"/>
            <a:ext cx="2549363" cy="1036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943600" y="1164564"/>
            <a:ext cx="2919046" cy="5608425"/>
          </a:xfrm>
          <a:prstGeom prst="rect">
            <a:avLst/>
          </a:prstGeom>
          <a:solidFill>
            <a:srgbClr val="F7F7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767754" y="1488910"/>
            <a:ext cx="2927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POINT COORDINATES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blipFill>
                <a:blip r:embed="rId2"/>
                <a:stretch>
                  <a:fillRect l="-6216" r="-2162" b="-8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5380853" y="1997626"/>
            <a:ext cx="225337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CONCRETE SECTIONS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3436755"/>
            <a:ext cx="4202879" cy="194618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820448" y="3566162"/>
            <a:ext cx="5010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0448" y="4817310"/>
            <a:ext cx="1238481" cy="39446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梁長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MAX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03" y="3441290"/>
            <a:ext cx="1284563" cy="140106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92" y="3436755"/>
            <a:ext cx="652163" cy="167733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388" y="555222"/>
            <a:ext cx="652163" cy="120373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387" y="1992492"/>
            <a:ext cx="1284563" cy="1203733"/>
          </a:xfrm>
          <a:prstGeom prst="rect">
            <a:avLst/>
          </a:prstGeom>
        </p:spPr>
      </p:pic>
      <p:cxnSp>
        <p:nvCxnSpPr>
          <p:cNvPr id="26" name="直線單箭頭接點 25"/>
          <p:cNvCxnSpPr/>
          <p:nvPr/>
        </p:nvCxnSpPr>
        <p:spPr>
          <a:xfrm>
            <a:off x="6093069" y="3763107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6093069" y="5014544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121965"/>
            <a:ext cx="5256212" cy="29057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20488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51115" y="4529773"/>
            <a:ext cx="281102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THAN INITIAL REBAR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177" y="5258034"/>
            <a:ext cx="1800000" cy="134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2093" y="5258034"/>
            <a:ext cx="1800000" cy="13480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385834" y="1473410"/>
            <a:ext cx="323332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 CONSERVATIVE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65982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898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6169981" y="1464816"/>
            <a:ext cx="0" cy="502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354" y="5258034"/>
            <a:ext cx="1800000" cy="134800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270" y="5324224"/>
            <a:ext cx="1800000" cy="134800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4736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1652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14667" y="1473410"/>
            <a:ext cx="390645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NORMAL GRAVITY LOAD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499" y="1320488"/>
            <a:ext cx="5533501" cy="4144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54550" y="5183770"/>
            <a:ext cx="5363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72591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346667" y="3248226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166467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81810" y="5599652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02593" y="5183770"/>
            <a:ext cx="5924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68921" y="5599652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221340" y="5183770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308451" y="5183770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237226" y="924212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F8DC14-A601-4B10-B2F5-C42A4FE31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1D295-11BF-4718-91CB-6AFBEFD7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CF3A50-2C28-480B-8FE6-83656F9591CE}"/>
              </a:ext>
            </a:extLst>
          </p:cNvPr>
          <p:cNvSpPr txBox="1"/>
          <p:nvPr/>
        </p:nvSpPr>
        <p:spPr>
          <a:xfrm>
            <a:off x="1917453" y="3392488"/>
            <a:ext cx="101809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FDEF3-1828-4495-B4A1-7C16B743DA95}"/>
              </a:ext>
            </a:extLst>
          </p:cNvPr>
          <p:cNvSpPr txBox="1"/>
          <p:nvPr/>
        </p:nvSpPr>
        <p:spPr>
          <a:xfrm>
            <a:off x="4239929" y="2454859"/>
            <a:ext cx="4198585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Force(Earthquake, Wind)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Load(Dead, Live)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E7C286-A79A-4022-AEA9-6085FE50FE4A}"/>
              </a:ext>
            </a:extLst>
          </p:cNvPr>
          <p:cNvSpPr txBox="1"/>
          <p:nvPr/>
        </p:nvSpPr>
        <p:spPr>
          <a:xfrm>
            <a:off x="4239929" y="4146182"/>
            <a:ext cx="6350391" cy="14219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</a:t>
            </a: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Force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Earth Pressure Ground Water Pressure Or Pressure Of Bulk Materials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932808" y="2478088"/>
            <a:ext cx="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932808" y="4146182"/>
            <a:ext cx="0" cy="144675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5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32D6371-0CEF-4471-B3E0-5A861A08D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F71E66-4E7F-45AF-8890-C74360E82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E997A1-8E87-451B-85D0-AB2B4ED05252}"/>
              </a:ext>
            </a:extLst>
          </p:cNvPr>
          <p:cNvSpPr txBox="1"/>
          <p:nvPr/>
        </p:nvSpPr>
        <p:spPr>
          <a:xfrm>
            <a:off x="2878234" y="1249541"/>
            <a:ext cx="312149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D9545A-7532-4214-8B1D-D01BB0898919}"/>
              </a:ext>
            </a:extLst>
          </p:cNvPr>
          <p:cNvSpPr txBox="1"/>
          <p:nvPr/>
        </p:nvSpPr>
        <p:spPr>
          <a:xfrm>
            <a:off x="2878234" y="2371839"/>
            <a:ext cx="101726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Fix-Fix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81E8AA-56A3-4423-AA6B-7792E0AB8B9F}"/>
              </a:ext>
            </a:extLst>
          </p:cNvPr>
          <p:cNvSpPr txBox="1"/>
          <p:nvPr/>
        </p:nvSpPr>
        <p:spPr>
          <a:xfrm>
            <a:off x="7055893" y="5255045"/>
            <a:ext cx="115833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Pin-Pin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5C5CE-E8D3-4F1F-BA45-34CF19EA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04" y="106270"/>
            <a:ext cx="2155033" cy="2084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8D6EFB-D77E-45AE-9174-3E3F7211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84" y="2371839"/>
            <a:ext cx="2155032" cy="20840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327FCB-AF36-4D26-8C06-1561CC3F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84" y="4637406"/>
            <a:ext cx="2155032" cy="20840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C08D06-E9D6-4096-935A-86D440B1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538" y="3413873"/>
            <a:ext cx="2767281" cy="26761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37647" y="1011265"/>
            <a:ext cx="108779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Fix-Pin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945287" y="3133155"/>
            <a:ext cx="12665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Fix-Free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6096000" y="772357"/>
            <a:ext cx="0" cy="5264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538" y="3010506"/>
            <a:ext cx="2767281" cy="4033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234" y="5820822"/>
            <a:ext cx="1554103" cy="21599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181" y="3694591"/>
            <a:ext cx="1554211" cy="2235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181" y="1588947"/>
            <a:ext cx="1554211" cy="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5827921" y="1552998"/>
            <a:ext cx="5008501" cy="3752000"/>
            <a:chOff x="3591749" y="1553000"/>
            <a:chExt cx="5008501" cy="375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9F79A763-B9BF-4B55-8707-8D5CE9E75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4C9F28-8CA9-4415-84F1-A52022B17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1355578" y="2234857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0567498" y="2499788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7593004" y="3890812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F8F393-C9DB-4FC4-A2CF-DA1E795E8E0C}"/>
              </a:ext>
            </a:extLst>
          </p:cNvPr>
          <p:cNvSpPr txBox="1"/>
          <p:nvPr/>
        </p:nvSpPr>
        <p:spPr>
          <a:xfrm>
            <a:off x="7378362" y="1552998"/>
            <a:ext cx="213744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Top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4F1ED5-4071-476F-8BE7-174277EC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635" y="1553000"/>
            <a:ext cx="5008501" cy="375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3531" y="3003275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04733" y="3831771"/>
          <a:ext cx="1612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4" imgW="1612800" imgH="609480" progId="Equation.DSMT4">
                  <p:embed/>
                </p:oleObj>
              </mc:Choice>
              <mc:Fallback>
                <p:oleObj name="Equation" r:id="rId4" imgW="161280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4733" y="3831771"/>
                        <a:ext cx="1612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611136" y="3429000"/>
            <a:ext cx="0" cy="494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stCxn id="3" idx="1"/>
          </p:cNvCxnSpPr>
          <p:nvPr/>
        </p:nvCxnSpPr>
        <p:spPr>
          <a:xfrm>
            <a:off x="3602635" y="3429000"/>
            <a:ext cx="0" cy="14151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260273" y="4376736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086686" y="337151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6" imgW="685800" imgH="609480" progId="Equation.DSMT4">
                  <p:embed/>
                </p:oleObj>
              </mc:Choice>
              <mc:Fallback>
                <p:oleObj name="Equation" r:id="rId6" imgW="6858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6686" y="337151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769617" y="337151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8" imgW="711000" imgH="609480" progId="Equation.DSMT4">
                  <p:embed/>
                </p:oleObj>
              </mc:Choice>
              <mc:Fallback>
                <p:oleObj name="Equation" r:id="rId8" imgW="7110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69617" y="337151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9579429" y="367631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9221686" y="4227338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7E64303-A680-4974-97C9-3737ABCBF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399" y="631257"/>
            <a:ext cx="2563783" cy="241783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05B8CD-9CD2-467A-B067-E43DC1744F87}"/>
              </a:ext>
            </a:extLst>
          </p:cNvPr>
          <p:cNvSpPr txBox="1"/>
          <p:nvPr/>
        </p:nvSpPr>
        <p:spPr>
          <a:xfrm>
            <a:off x="8917765" y="2227043"/>
            <a:ext cx="2561417" cy="937629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</a:p>
          <a:p>
            <a:pPr algn="ctr">
              <a:lnSpc>
                <a:spcPct val="120000"/>
              </a:lnSpc>
            </a:pP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</a:rPr>
              <a:t>Area </a:t>
            </a:r>
            <a:r>
              <a:rPr lang="en-US" altLang="zh-TW" sz="2000" dirty="0">
                <a:solidFill>
                  <a:schemeClr val="accent1"/>
                </a:solidFill>
              </a:rPr>
              <a:t>of f</a:t>
            </a:r>
            <a:r>
              <a:rPr lang="en-US" altLang="zh-TW" sz="2000" dirty="0" smtClean="0">
                <a:solidFill>
                  <a:schemeClr val="accent1"/>
                </a:solidFill>
              </a:rPr>
              <a:t>lexural </a:t>
            </a:r>
            <a:r>
              <a:rPr lang="en-US" altLang="zh-TW" sz="2000" dirty="0">
                <a:solidFill>
                  <a:schemeClr val="accent1"/>
                </a:solidFill>
              </a:rPr>
              <a:t>r</a:t>
            </a:r>
            <a:r>
              <a:rPr lang="en-US" altLang="zh-TW" sz="2000" dirty="0" smtClean="0">
                <a:solidFill>
                  <a:schemeClr val="accent1"/>
                </a:solidFill>
              </a:rPr>
              <a:t>einforcement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499" y="1553000"/>
            <a:ext cx="5010062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0D138A-AA73-452A-98E9-0356CB6B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349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5" y="5460412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588590" y="5718944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A9CC8A-4203-422D-AA71-10B11477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78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80044" y="156182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endCxn id="5" idx="1"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267D8C3-6B70-4953-A75E-A4DC0A02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92" y="1553000"/>
            <a:ext cx="5008501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99B8F-5AA9-4330-8891-D426CEBF065B}"/>
              </a:ext>
            </a:extLst>
          </p:cNvPr>
          <p:cNvSpPr txBox="1"/>
          <p:nvPr/>
        </p:nvSpPr>
        <p:spPr>
          <a:xfrm>
            <a:off x="2067330" y="5062085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09EADB-9B50-41DC-AC08-7BFEB67EB7D4}"/>
              </a:ext>
            </a:extLst>
          </p:cNvPr>
          <p:cNvSpPr txBox="1"/>
          <p:nvPr/>
        </p:nvSpPr>
        <p:spPr>
          <a:xfrm>
            <a:off x="3806910" y="5057784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68464" y="1691184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42495" y="249337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220" y="1357000"/>
            <a:ext cx="5533501" cy="4144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CA07D-4BC0-45BB-87C2-C0079DAE19CD}"/>
              </a:ext>
            </a:extLst>
          </p:cNvPr>
          <p:cNvSpPr txBox="1"/>
          <p:nvPr/>
        </p:nvSpPr>
        <p:spPr>
          <a:xfrm>
            <a:off x="1355578" y="2234857"/>
            <a:ext cx="3340017" cy="241912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AFE186F-329C-4E07-BBD7-A97798100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Bottom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F75712-3051-486E-960E-006B061B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66B260C-2595-4D23-857F-AD7273C7CD2E}"/>
              </a:ext>
            </a:extLst>
          </p:cNvPr>
          <p:cNvCxnSpPr>
            <a:cxnSpLocks/>
          </p:cNvCxnSpPr>
          <p:nvPr/>
        </p:nvCxnSpPr>
        <p:spPr>
          <a:xfrm>
            <a:off x="6014025" y="2796466"/>
            <a:ext cx="0" cy="168897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CFB6E05-C781-401E-8683-66D7339C84D5}"/>
              </a:ext>
            </a:extLst>
          </p:cNvPr>
          <p:cNvCxnSpPr>
            <a:cxnSpLocks/>
          </p:cNvCxnSpPr>
          <p:nvPr/>
        </p:nvCxnSpPr>
        <p:spPr>
          <a:xfrm>
            <a:off x="10279655" y="2796466"/>
            <a:ext cx="0" cy="1575332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237FDC-942F-4C57-AC9A-F91F818746DA}"/>
              </a:ext>
            </a:extLst>
          </p:cNvPr>
          <p:cNvSpPr txBox="1"/>
          <p:nvPr/>
        </p:nvSpPr>
        <p:spPr>
          <a:xfrm>
            <a:off x="7262301" y="2234857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4C05E2-00D3-4497-8137-8405C05589FD}"/>
              </a:ext>
            </a:extLst>
          </p:cNvPr>
          <p:cNvSpPr txBox="1"/>
          <p:nvPr/>
        </p:nvSpPr>
        <p:spPr>
          <a:xfrm>
            <a:off x="10442331" y="311531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25" y="493062"/>
            <a:ext cx="2221460" cy="13841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13640" y="1000516"/>
            <a:ext cx="188865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 From Top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4275DD-3DCA-49E1-A5CD-9F9AA0382091}"/>
              </a:ext>
            </a:extLst>
          </p:cNvPr>
          <p:cNvSpPr txBox="1"/>
          <p:nvPr/>
        </p:nvSpPr>
        <p:spPr>
          <a:xfrm>
            <a:off x="7288030" y="3772228"/>
            <a:ext cx="21137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Bot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1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D2AA94EA-2152-43B3-88E3-BBBE9CC5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8308" y="3439442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39788" y="2560965"/>
          <a:ext cx="2273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4" imgW="2273040" imgH="609480" progId="Equation.DSMT4">
                  <p:embed/>
                </p:oleObj>
              </mc:Choice>
              <mc:Fallback>
                <p:oleObj name="Equation" r:id="rId4" imgW="227304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788" y="2560965"/>
                        <a:ext cx="2273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</p:cNvCxnSpPr>
          <p:nvPr/>
        </p:nvCxnSpPr>
        <p:spPr>
          <a:xfrm>
            <a:off x="6096000" y="2801240"/>
            <a:ext cx="0" cy="2020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cxnSpLocks/>
          </p:cNvCxnSpPr>
          <p:nvPr/>
        </p:nvCxnSpPr>
        <p:spPr>
          <a:xfrm>
            <a:off x="3327469" y="2664278"/>
            <a:ext cx="0" cy="3389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491259" y="4150629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43303" y="306044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6" imgW="711000" imgH="609480" progId="Equation.DSMT4">
                  <p:embed/>
                </p:oleObj>
              </mc:Choice>
              <mc:Fallback>
                <p:oleObj name="Equation" r:id="rId6" imgW="7110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3303" y="306044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51078" y="306044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8" imgW="685800" imgH="609480" progId="Equation.DSMT4">
                  <p:embed/>
                </p:oleObj>
              </mc:Choice>
              <mc:Fallback>
                <p:oleObj name="Equation" r:id="rId8" imgW="6858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1078" y="306044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6748457" y="336490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6480648" y="3722563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6C5C4-8479-432D-A5E6-FB50C8C4B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503" y="2500964"/>
            <a:ext cx="2624412" cy="244319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542DCF4-5BAD-4CA8-89BB-B900E444D3E5}"/>
              </a:ext>
            </a:extLst>
          </p:cNvPr>
          <p:cNvSpPr txBox="1"/>
          <p:nvPr/>
        </p:nvSpPr>
        <p:spPr>
          <a:xfrm>
            <a:off x="8916679" y="4147405"/>
            <a:ext cx="2623236" cy="796757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119%</a:t>
            </a:r>
          </a:p>
          <a:p>
            <a:pPr algn="ctr">
              <a:lnSpc>
                <a:spcPct val="120000"/>
              </a:lnSpc>
            </a:pPr>
            <a:endParaRPr lang="en-US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97" y="1357000"/>
            <a:ext cx="5533501" cy="4144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847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3" y="5523186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728850" y="5501000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1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8" y="1357000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301323" y="1357000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619A17-5E3B-43AA-A9A1-5B6AB517F30D}"/>
              </a:ext>
            </a:extLst>
          </p:cNvPr>
          <p:cNvCxnSpPr/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6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4BDF036-4D9B-48E0-A7CE-23415A7C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286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454E21-2D6F-4E3B-9847-7020A090825A}"/>
              </a:ext>
            </a:extLst>
          </p:cNvPr>
          <p:cNvSpPr txBox="1"/>
          <p:nvPr/>
        </p:nvSpPr>
        <p:spPr>
          <a:xfrm>
            <a:off x="1882585" y="5210139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4FFE63-B834-436E-A43B-417752B7128E}"/>
              </a:ext>
            </a:extLst>
          </p:cNvPr>
          <p:cNvSpPr txBox="1"/>
          <p:nvPr/>
        </p:nvSpPr>
        <p:spPr>
          <a:xfrm>
            <a:off x="3853897" y="5210138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977366-5AD5-4885-805F-00F344761CDA}"/>
              </a:ext>
            </a:extLst>
          </p:cNvPr>
          <p:cNvSpPr txBox="1"/>
          <p:nvPr/>
        </p:nvSpPr>
        <p:spPr>
          <a:xfrm>
            <a:off x="3381331" y="4366633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0F06D6-8219-4CB5-BE8D-7C83CF5566F2}"/>
              </a:ext>
            </a:extLst>
          </p:cNvPr>
          <p:cNvSpPr txBox="1"/>
          <p:nvPr/>
        </p:nvSpPr>
        <p:spPr>
          <a:xfrm>
            <a:off x="5134187" y="392835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66944" y="5310104"/>
            <a:ext cx="5731762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 ASSESSMENT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5637321" y="2461817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32825" y="4720300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8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0812" y="1610585"/>
            <a:ext cx="5361188" cy="402089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6" imgW="3593880" imgH="444240" progId="Equation.DSMT4">
                  <p:embed/>
                </p:oleObj>
              </mc:Choice>
              <mc:Fallback>
                <p:oleObj name="Equation" r:id="rId6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866250" y="3101183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14203" y="4291625"/>
            <a:ext cx="2215671" cy="393890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171877" y="581867"/>
          <a:ext cx="3606800" cy="12001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37577">
                  <a:extLst>
                    <a:ext uri="{9D8B030D-6E8A-4147-A177-3AD203B41FA5}">
                      <a16:colId xmlns:a16="http://schemas.microsoft.com/office/drawing/2014/main" val="3306943232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345180815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605913447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1023852894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40864363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129916315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378392041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長度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95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66601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849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23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02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8917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42463" y="581867"/>
          <a:ext cx="2349500" cy="12001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4579428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9643009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43353846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40602696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1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7013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6-#10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930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0863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0656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198648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46021" y="21218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BEFORE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4045" y="212535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AFTER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3191" y="2066282"/>
            <a:ext cx="4572001" cy="4721382"/>
            <a:chOff x="0" y="2136618"/>
            <a:chExt cx="4572001" cy="4721382"/>
          </a:xfrm>
        </p:grpSpPr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99D4E335-3A9A-45FF-AB2D-2911DFBE93E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2136618"/>
            <a:ext cx="4572001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3094085" y="492508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67%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02392" y="39834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90%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82950" y="361408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98%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708538" y="2066280"/>
            <a:ext cx="4572000" cy="4721382"/>
            <a:chOff x="4572000" y="2136618"/>
            <a:chExt cx="4572000" cy="4721382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D017817E-F8D9-423B-9093-B7A72760CE7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572000" y="2136618"/>
            <a:ext cx="4572000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文字方塊 12"/>
            <p:cNvSpPr txBox="1"/>
            <p:nvPr/>
          </p:nvSpPr>
          <p:spPr>
            <a:xfrm>
              <a:off x="7979105" y="545263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86%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175411" y="41806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93%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72503" y="44306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94%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5618285" y="125730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39788" y="1951892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0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6058" y="1203381"/>
            <a:ext cx="7664650" cy="4994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D283E1-895A-4F72-9E10-4EC8CA20B9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3618" y="997006"/>
            <a:ext cx="7306056" cy="51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8419" y="3429000"/>
            <a:ext cx="4557823" cy="34183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177" y="1"/>
            <a:ext cx="4571999" cy="3429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8" y="4274422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105112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梁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撓曲鋼筋配置示意圖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9565</TotalTime>
  <Words>1500</Words>
  <Application>Microsoft Office PowerPoint</Application>
  <PresentationFormat>寬螢幕</PresentationFormat>
  <Paragraphs>586</Paragraphs>
  <Slides>71</Slides>
  <Notes>17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71</vt:i4>
      </vt:variant>
    </vt:vector>
  </HeadingPairs>
  <TitlesOfParts>
    <vt:vector size="83" baseType="lpstr">
      <vt:lpstr>等线</vt:lpstr>
      <vt:lpstr>微軟正黑體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521</cp:revision>
  <dcterms:created xsi:type="dcterms:W3CDTF">2015-10-12T10:51:44Z</dcterms:created>
  <dcterms:modified xsi:type="dcterms:W3CDTF">2019-05-17T10:04:52Z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